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/>
          <p:nvPr>
            <p:ph type="body" sz="quarter" idx="21"/>
          </p:nvPr>
        </p:nvSpPr>
        <p:spPr>
          <a:xfrm>
            <a:off x="839786" y="2057400"/>
            <a:ext cx="3932242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Рисунок 2"/>
          <p:cNvSpPr/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797526" y="6277294"/>
            <a:ext cx="556277" cy="523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2800">
                <a:solidFill>
                  <a:srgbClr val="888888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Заголовок 1"/>
          <p:cNvSpPr txBox="1"/>
          <p:nvPr>
            <p:ph type="ctrTitle"/>
          </p:nvPr>
        </p:nvSpPr>
        <p:spPr>
          <a:xfrm>
            <a:off x="1524000" y="2064908"/>
            <a:ext cx="9144000" cy="238760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b="1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Awareness</a:t>
            </a:r>
            <a:br/>
            <a:r>
              <a:rPr b="0" sz="2700"/>
              <a:t>Веб-приложение для повышения самоосознанности</a:t>
            </a:r>
          </a:p>
        </p:txBody>
      </p:sp>
      <p:sp>
        <p:nvSpPr>
          <p:cNvPr id="95" name="Подзаголовок 2"/>
          <p:cNvSpPr txBox="1"/>
          <p:nvPr>
            <p:ph type="subTitle" sz="half" idx="1"/>
          </p:nvPr>
        </p:nvSpPr>
        <p:spPr>
          <a:xfrm>
            <a:off x="2789128" y="5247583"/>
            <a:ext cx="9144001" cy="2223999"/>
          </a:xfrm>
          <a:prstGeom prst="rect">
            <a:avLst/>
          </a:prstGeom>
        </p:spPr>
        <p:txBody>
          <a:bodyPr/>
          <a:lstStyle/>
          <a:p>
            <a:pPr algn="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Руководитель: Тарасов В.С.</a:t>
            </a:r>
          </a:p>
          <a:p>
            <a:pPr algn="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Подготовили Рыбас Д.В., Соболь И.И.</a:t>
            </a:r>
          </a:p>
        </p:txBody>
      </p:sp>
      <p:pic>
        <p:nvPicPr>
          <p:cNvPr id="96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373" y="375156"/>
            <a:ext cx="764711" cy="764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Заголовок 1"/>
          <p:cNvSpPr txBox="1"/>
          <p:nvPr>
            <p:ph type="title"/>
          </p:nvPr>
        </p:nvSpPr>
        <p:spPr>
          <a:xfrm>
            <a:off x="849681" y="84698"/>
            <a:ext cx="10515601" cy="1325564"/>
          </a:xfrm>
          <a:prstGeom prst="rect">
            <a:avLst/>
          </a:prstGeom>
        </p:spPr>
        <p:txBody>
          <a:bodyPr/>
          <a:lstStyle>
            <a:lvl1pPr defTabSz="813816">
              <a:defRPr sz="5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Используемые технологии: frontend</a:t>
            </a:r>
          </a:p>
        </p:txBody>
      </p:sp>
      <p:sp>
        <p:nvSpPr>
          <p:cNvPr id="154" name="Номер слайда 3"/>
          <p:cNvSpPr txBox="1"/>
          <p:nvPr>
            <p:ph type="sldNum" sz="quarter" idx="4294967295"/>
          </p:nvPr>
        </p:nvSpPr>
        <p:spPr>
          <a:xfrm>
            <a:off x="10797519" y="6277292"/>
            <a:ext cx="55627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Прямоугольник 8"/>
          <p:cNvSpPr txBox="1"/>
          <p:nvPr/>
        </p:nvSpPr>
        <p:spPr>
          <a:xfrm>
            <a:off x="1254215" y="4499190"/>
            <a:ext cx="2494813" cy="372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250000"/>
              </a:lnSpc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Язык разметки HTML</a:t>
            </a:r>
          </a:p>
        </p:txBody>
      </p:sp>
      <p:sp>
        <p:nvSpPr>
          <p:cNvPr id="156" name="Прямоугольник 10"/>
          <p:cNvSpPr txBox="1"/>
          <p:nvPr/>
        </p:nvSpPr>
        <p:spPr>
          <a:xfrm>
            <a:off x="8442966" y="4499190"/>
            <a:ext cx="2036546" cy="372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250000"/>
              </a:lnSpc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Фреймворк Vue.js</a:t>
            </a:r>
          </a:p>
        </p:txBody>
      </p:sp>
      <p:pic>
        <p:nvPicPr>
          <p:cNvPr id="157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71" y="365125"/>
            <a:ext cx="764711" cy="76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2604" y="2845964"/>
            <a:ext cx="6096004" cy="1466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8199" y="2845961"/>
            <a:ext cx="1466854" cy="1466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76146" y="2845964"/>
            <a:ext cx="1039708" cy="146685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Прямоугольник 8"/>
          <p:cNvSpPr txBox="1"/>
          <p:nvPr/>
        </p:nvSpPr>
        <p:spPr>
          <a:xfrm>
            <a:off x="4964491" y="4499190"/>
            <a:ext cx="2263013" cy="372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250000"/>
              </a:lnSpc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Язык описания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Заголовок 1"/>
          <p:cNvSpPr txBox="1"/>
          <p:nvPr>
            <p:ph type="title"/>
          </p:nvPr>
        </p:nvSpPr>
        <p:spPr>
          <a:xfrm>
            <a:off x="838199" y="84698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Реализация</a:t>
            </a:r>
          </a:p>
        </p:txBody>
      </p:sp>
      <p:sp>
        <p:nvSpPr>
          <p:cNvPr id="164" name="TextBox 4"/>
          <p:cNvSpPr txBox="1"/>
          <p:nvPr/>
        </p:nvSpPr>
        <p:spPr>
          <a:xfrm>
            <a:off x="3099253" y="6168071"/>
            <a:ext cx="599348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Главная страница (пользователь неавторизован)</a:t>
            </a:r>
          </a:p>
        </p:txBody>
      </p:sp>
      <p:sp>
        <p:nvSpPr>
          <p:cNvPr id="165" name="Номер слайда 5"/>
          <p:cNvSpPr txBox="1"/>
          <p:nvPr>
            <p:ph type="sldNum" sz="quarter" idx="4294967295"/>
          </p:nvPr>
        </p:nvSpPr>
        <p:spPr>
          <a:xfrm>
            <a:off x="10797519" y="6277292"/>
            <a:ext cx="55627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3349" y="1611116"/>
            <a:ext cx="6845301" cy="4356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Заголовок 1"/>
          <p:cNvSpPr txBox="1"/>
          <p:nvPr>
            <p:ph type="title"/>
          </p:nvPr>
        </p:nvSpPr>
        <p:spPr>
          <a:xfrm>
            <a:off x="838200" y="84698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Реализация</a:t>
            </a:r>
          </a:p>
        </p:txBody>
      </p:sp>
      <p:sp>
        <p:nvSpPr>
          <p:cNvPr id="170" name="TextBox 4"/>
          <p:cNvSpPr txBox="1"/>
          <p:nvPr/>
        </p:nvSpPr>
        <p:spPr>
          <a:xfrm>
            <a:off x="3487526" y="6168071"/>
            <a:ext cx="521694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Страница выбора дневника для просмотра</a:t>
            </a:r>
          </a:p>
        </p:txBody>
      </p:sp>
      <p:sp>
        <p:nvSpPr>
          <p:cNvPr id="171" name="Номер слайда 5"/>
          <p:cNvSpPr txBox="1"/>
          <p:nvPr>
            <p:ph type="sldNum" sz="quarter" idx="4294967295"/>
          </p:nvPr>
        </p:nvSpPr>
        <p:spPr>
          <a:xfrm>
            <a:off x="10797519" y="6277292"/>
            <a:ext cx="55627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2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3349" y="1611116"/>
            <a:ext cx="6845301" cy="4356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Заголовок 1"/>
          <p:cNvSpPr txBox="1"/>
          <p:nvPr>
            <p:ph type="title"/>
          </p:nvPr>
        </p:nvSpPr>
        <p:spPr>
          <a:xfrm>
            <a:off x="838200" y="84698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Реализация</a:t>
            </a:r>
          </a:p>
        </p:txBody>
      </p:sp>
      <p:sp>
        <p:nvSpPr>
          <p:cNvPr id="176" name="TextBox 4"/>
          <p:cNvSpPr txBox="1"/>
          <p:nvPr/>
        </p:nvSpPr>
        <p:spPr>
          <a:xfrm>
            <a:off x="3397113" y="6168071"/>
            <a:ext cx="539776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Страница заполнения дневника по шаблону</a:t>
            </a:r>
          </a:p>
        </p:txBody>
      </p:sp>
      <p:sp>
        <p:nvSpPr>
          <p:cNvPr id="177" name="Номер слайда 5"/>
          <p:cNvSpPr txBox="1"/>
          <p:nvPr>
            <p:ph type="sldNum" sz="quarter" idx="4294967295"/>
          </p:nvPr>
        </p:nvSpPr>
        <p:spPr>
          <a:xfrm>
            <a:off x="10797519" y="6277292"/>
            <a:ext cx="55627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8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3349" y="1611116"/>
            <a:ext cx="6845301" cy="4356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/>
          <p:nvPr>
            <p:ph type="title"/>
          </p:nvPr>
        </p:nvSpPr>
        <p:spPr>
          <a:xfrm>
            <a:off x="838199" y="84698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Реализация</a:t>
            </a:r>
          </a:p>
        </p:txBody>
      </p:sp>
      <p:sp>
        <p:nvSpPr>
          <p:cNvPr id="182" name="TextBox 4"/>
          <p:cNvSpPr txBox="1"/>
          <p:nvPr/>
        </p:nvSpPr>
        <p:spPr>
          <a:xfrm>
            <a:off x="2104875" y="6168071"/>
            <a:ext cx="798224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Страница заполнения дневника эмоций(выбор из списка эмоций)</a:t>
            </a:r>
          </a:p>
        </p:txBody>
      </p:sp>
      <p:sp>
        <p:nvSpPr>
          <p:cNvPr id="183" name="Номер слайда 5"/>
          <p:cNvSpPr txBox="1"/>
          <p:nvPr>
            <p:ph type="sldNum" sz="quarter" idx="4294967295"/>
          </p:nvPr>
        </p:nvSpPr>
        <p:spPr>
          <a:xfrm>
            <a:off x="10797519" y="6277292"/>
            <a:ext cx="55627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0"/>
          </p:cNvPicPr>
          <p:nvPr/>
        </p:nvPicPr>
        <p:blipFill>
          <a:blip r:embed="rId3">
            <a:extLst/>
          </a:blip>
          <a:srcRect l="0" t="0" r="1448" b="0"/>
          <a:stretch>
            <a:fillRect/>
          </a:stretch>
        </p:blipFill>
        <p:spPr>
          <a:xfrm>
            <a:off x="2673349" y="1611116"/>
            <a:ext cx="6845300" cy="4356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Заголовок 1"/>
          <p:cNvSpPr txBox="1"/>
          <p:nvPr>
            <p:ph type="title"/>
          </p:nvPr>
        </p:nvSpPr>
        <p:spPr>
          <a:xfrm>
            <a:off x="838200" y="84698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Реализация</a:t>
            </a:r>
          </a:p>
        </p:txBody>
      </p:sp>
      <p:sp>
        <p:nvSpPr>
          <p:cNvPr id="188" name="TextBox 4"/>
          <p:cNvSpPr txBox="1"/>
          <p:nvPr/>
        </p:nvSpPr>
        <p:spPr>
          <a:xfrm>
            <a:off x="1991971" y="6168071"/>
            <a:ext cx="820805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Страница заполнения дневника эмоций(выбор из списка действий)</a:t>
            </a:r>
          </a:p>
        </p:txBody>
      </p:sp>
      <p:sp>
        <p:nvSpPr>
          <p:cNvPr id="189" name="Номер слайда 5"/>
          <p:cNvSpPr txBox="1"/>
          <p:nvPr>
            <p:ph type="sldNum" sz="quarter" idx="4294967295"/>
          </p:nvPr>
        </p:nvSpPr>
        <p:spPr>
          <a:xfrm>
            <a:off x="10797519" y="6277292"/>
            <a:ext cx="55627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0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442" b="0"/>
          <a:stretch>
            <a:fillRect/>
          </a:stretch>
        </p:blipFill>
        <p:spPr>
          <a:xfrm>
            <a:off x="2673348" y="1611116"/>
            <a:ext cx="6845302" cy="4356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Заголовок 1"/>
          <p:cNvSpPr txBox="1"/>
          <p:nvPr>
            <p:ph type="title"/>
          </p:nvPr>
        </p:nvSpPr>
        <p:spPr>
          <a:xfrm>
            <a:off x="838199" y="84698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Реализация</a:t>
            </a:r>
          </a:p>
        </p:txBody>
      </p:sp>
      <p:sp>
        <p:nvSpPr>
          <p:cNvPr id="194" name="TextBox 4"/>
          <p:cNvSpPr txBox="1"/>
          <p:nvPr/>
        </p:nvSpPr>
        <p:spPr>
          <a:xfrm>
            <a:off x="3552044" y="6168071"/>
            <a:ext cx="508790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Страница заполнения дневника ситуаций</a:t>
            </a:r>
          </a:p>
        </p:txBody>
      </p:sp>
      <p:sp>
        <p:nvSpPr>
          <p:cNvPr id="195" name="Номер слайда 5"/>
          <p:cNvSpPr txBox="1"/>
          <p:nvPr>
            <p:ph type="sldNum" sz="quarter" idx="4294967295"/>
          </p:nvPr>
        </p:nvSpPr>
        <p:spPr>
          <a:xfrm>
            <a:off x="10797519" y="6277292"/>
            <a:ext cx="55627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3350" y="1611116"/>
            <a:ext cx="6845301" cy="4356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Заголовок 1"/>
          <p:cNvSpPr txBox="1"/>
          <p:nvPr>
            <p:ph type="title"/>
          </p:nvPr>
        </p:nvSpPr>
        <p:spPr>
          <a:xfrm>
            <a:off x="838200" y="84698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Перспективы развития</a:t>
            </a:r>
          </a:p>
        </p:txBody>
      </p:sp>
      <p:sp>
        <p:nvSpPr>
          <p:cNvPr id="200" name="Номер слайда 5"/>
          <p:cNvSpPr txBox="1"/>
          <p:nvPr>
            <p:ph type="sldNum" sz="quarter" idx="4294967295"/>
          </p:nvPr>
        </p:nvSpPr>
        <p:spPr>
          <a:xfrm>
            <a:off x="10797519" y="6277292"/>
            <a:ext cx="55627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1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Расширение команды разработки;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Расширение команды разработки;</a:t>
            </a:r>
          </a:p>
          <a:p>
            <a: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Добавление новой функциональности в приложение;</a:t>
            </a:r>
          </a:p>
          <a:p>
            <a: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Разработка мобильной и десктоп-версий;</a:t>
            </a:r>
          </a:p>
          <a:p>
            <a: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Переработка дизайна приложения;</a:t>
            </a:r>
          </a:p>
          <a:p>
            <a: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Консультация с экспертами по поводу функций приложения.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Заголовок 1"/>
          <p:cNvSpPr txBox="1"/>
          <p:nvPr>
            <p:ph type="title"/>
          </p:nvPr>
        </p:nvSpPr>
        <p:spPr>
          <a:xfrm>
            <a:off x="838200" y="84698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Заключение</a:t>
            </a:r>
          </a:p>
        </p:txBody>
      </p:sp>
      <p:sp>
        <p:nvSpPr>
          <p:cNvPr id="205" name="Номер слайда 3"/>
          <p:cNvSpPr txBox="1"/>
          <p:nvPr>
            <p:ph type="sldNum" sz="quarter" idx="4294967295"/>
          </p:nvPr>
        </p:nvSpPr>
        <p:spPr>
          <a:xfrm>
            <a:off x="10797519" y="6277292"/>
            <a:ext cx="55627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Объект 2"/>
          <p:cNvSpPr txBox="1"/>
          <p:nvPr/>
        </p:nvSpPr>
        <p:spPr>
          <a:xfrm>
            <a:off x="838200" y="1825625"/>
            <a:ext cx="10515600" cy="435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just" defTabSz="2438400">
              <a:lnSpc>
                <a:spcPct val="81000"/>
              </a:lnSpc>
              <a:defRPr sz="32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Достигнутая цель</a:t>
            </a:r>
            <a:r>
              <a:rPr u="none"/>
              <a:t> - предоставление удобной среды для повышения пользователем уровня самоосознанности.</a:t>
            </a:r>
          </a:p>
          <a:p>
            <a:pPr algn="just" defTabSz="2438400">
              <a:lnSpc>
                <a:spcPct val="81000"/>
              </a:lnSpc>
              <a:defRPr sz="3200" u="sng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2438400">
              <a:lnSpc>
                <a:spcPct val="81000"/>
              </a:lnSpc>
              <a:defRPr sz="32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Решенная задача работы</a:t>
            </a:r>
            <a:r>
              <a:rPr u="none"/>
              <a:t> - реализация веб-приложения, предоставляющего пользователю возможности ведения дневников, а также трекера привычек.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Заголовок 1"/>
          <p:cNvSpPr txBox="1"/>
          <p:nvPr>
            <p:ph type="ctrTitle"/>
          </p:nvPr>
        </p:nvSpPr>
        <p:spPr>
          <a:xfrm>
            <a:off x="1524000" y="2064908"/>
            <a:ext cx="9144000" cy="238760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b="1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Awareness</a:t>
            </a:r>
            <a:br/>
            <a:r>
              <a:rPr b="0" sz="2700"/>
              <a:t>Веб-приложение для повышения самоосознанности</a:t>
            </a:r>
          </a:p>
        </p:txBody>
      </p:sp>
      <p:sp>
        <p:nvSpPr>
          <p:cNvPr id="210" name="Подзаголовок 2"/>
          <p:cNvSpPr txBox="1"/>
          <p:nvPr>
            <p:ph type="subTitle" sz="half" idx="1"/>
          </p:nvPr>
        </p:nvSpPr>
        <p:spPr>
          <a:xfrm>
            <a:off x="2789128" y="5247583"/>
            <a:ext cx="9144001" cy="2223999"/>
          </a:xfrm>
          <a:prstGeom prst="rect">
            <a:avLst/>
          </a:prstGeom>
        </p:spPr>
        <p:txBody>
          <a:bodyPr/>
          <a:lstStyle/>
          <a:p>
            <a:pPr algn="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Руководитель: Тарасов В.С.</a:t>
            </a:r>
          </a:p>
          <a:p>
            <a:pPr algn="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Подготовили Рыбас Д.В., Соболь И.И.</a:t>
            </a:r>
          </a:p>
        </p:txBody>
      </p:sp>
      <p:pic>
        <p:nvPicPr>
          <p:cNvPr id="211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373" y="375156"/>
            <a:ext cx="764711" cy="764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Заголовок 1"/>
          <p:cNvSpPr txBox="1"/>
          <p:nvPr>
            <p:ph type="title"/>
          </p:nvPr>
        </p:nvSpPr>
        <p:spPr>
          <a:xfrm>
            <a:off x="838200" y="84698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Команда</a:t>
            </a:r>
          </a:p>
        </p:txBody>
      </p:sp>
      <p:sp>
        <p:nvSpPr>
          <p:cNvPr id="99" name="Объект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Рыбас Денис (DenisR9) - ведение проекта, backend-разработка, написание документации;</a:t>
            </a:r>
          </a:p>
          <a:p>
            <a: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Соболь Илья (Black_RiGa) - frontend-разработка, написание документации.</a:t>
            </a:r>
          </a:p>
        </p:txBody>
      </p:sp>
      <p:sp>
        <p:nvSpPr>
          <p:cNvPr id="100" name="Номер слайда 3"/>
          <p:cNvSpPr txBox="1"/>
          <p:nvPr>
            <p:ph type="sldNum" sz="quarter" idx="4294967295"/>
          </p:nvPr>
        </p:nvSpPr>
        <p:spPr>
          <a:xfrm>
            <a:off x="11023589" y="6277292"/>
            <a:ext cx="33020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Заголовок 1"/>
          <p:cNvSpPr txBox="1"/>
          <p:nvPr>
            <p:ph type="title"/>
          </p:nvPr>
        </p:nvSpPr>
        <p:spPr>
          <a:xfrm>
            <a:off x="838200" y="84698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Введение</a:t>
            </a:r>
          </a:p>
        </p:txBody>
      </p:sp>
      <p:sp>
        <p:nvSpPr>
          <p:cNvPr id="104" name="Объект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just">
              <a:buSzTx/>
              <a:buNone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Большое количество людей молодого и среднего возраста вследствие увеличения средней тревожности нуждаются в помощи.</a:t>
            </a:r>
          </a:p>
        </p:txBody>
      </p:sp>
      <p:sp>
        <p:nvSpPr>
          <p:cNvPr id="105" name="Номер слайда 3"/>
          <p:cNvSpPr txBox="1"/>
          <p:nvPr>
            <p:ph type="sldNum" sz="quarter" idx="4294967295"/>
          </p:nvPr>
        </p:nvSpPr>
        <p:spPr>
          <a:xfrm>
            <a:off x="11023589" y="6277292"/>
            <a:ext cx="33020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6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Заголовок 1"/>
          <p:cNvSpPr txBox="1"/>
          <p:nvPr>
            <p:ph type="title"/>
          </p:nvPr>
        </p:nvSpPr>
        <p:spPr>
          <a:xfrm>
            <a:off x="838200" y="84698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Статистические данные</a:t>
            </a:r>
          </a:p>
        </p:txBody>
      </p:sp>
      <p:sp>
        <p:nvSpPr>
          <p:cNvPr id="109" name="Номер слайда 3"/>
          <p:cNvSpPr txBox="1"/>
          <p:nvPr>
            <p:ph type="sldNum" sz="quarter" idx="4294967295"/>
          </p:nvPr>
        </p:nvSpPr>
        <p:spPr>
          <a:xfrm>
            <a:off x="11023589" y="6277292"/>
            <a:ext cx="33020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0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2867" y="2346331"/>
            <a:ext cx="5115857" cy="341057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*графики составлены на основе данных, предоставленных сервисом Google trends"/>
          <p:cNvSpPr txBox="1"/>
          <p:nvPr/>
        </p:nvSpPr>
        <p:spPr>
          <a:xfrm>
            <a:off x="73487" y="6429692"/>
            <a:ext cx="1007536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*графики составлены на основе данных, предоставленных сервисом Google trends</a:t>
            </a:r>
          </a:p>
        </p:txBody>
      </p:sp>
      <p:pic>
        <p:nvPicPr>
          <p:cNvPr id="1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843" y="2346331"/>
            <a:ext cx="5115858" cy="341057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Объект 2"/>
          <p:cNvSpPr txBox="1"/>
          <p:nvPr>
            <p:ph type="body" sz="quarter" idx="1"/>
          </p:nvPr>
        </p:nvSpPr>
        <p:spPr>
          <a:xfrm>
            <a:off x="73486" y="1539292"/>
            <a:ext cx="12045028" cy="1198401"/>
          </a:xfrm>
          <a:prstGeom prst="rect">
            <a:avLst/>
          </a:prstGeom>
        </p:spPr>
        <p:txBody>
          <a:bodyPr lIns="91398" tIns="91398" rIns="91398" bIns="91398"/>
          <a:lstStyle>
            <a:lvl1pPr marL="0" indent="0" algn="ctr" defTabSz="2438400">
              <a:lnSpc>
                <a:spcPct val="81000"/>
              </a:lnSpc>
              <a:spcBef>
                <a:spcPts val="0"/>
              </a:spcBef>
              <a:buSzTx/>
              <a:buNone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Актуальность данного приложения очевидна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Заголовок 1"/>
          <p:cNvSpPr txBox="1"/>
          <p:nvPr>
            <p:ph type="title"/>
          </p:nvPr>
        </p:nvSpPr>
        <p:spPr>
          <a:xfrm>
            <a:off x="838200" y="84698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Цели и задачи</a:t>
            </a:r>
          </a:p>
        </p:txBody>
      </p:sp>
      <p:sp>
        <p:nvSpPr>
          <p:cNvPr id="117" name="Номер слайда 3"/>
          <p:cNvSpPr txBox="1"/>
          <p:nvPr>
            <p:ph type="sldNum" sz="quarter" idx="4294967295"/>
          </p:nvPr>
        </p:nvSpPr>
        <p:spPr>
          <a:xfrm>
            <a:off x="11023589" y="6277292"/>
            <a:ext cx="33020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8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Объект 2"/>
          <p:cNvSpPr txBox="1"/>
          <p:nvPr/>
        </p:nvSpPr>
        <p:spPr>
          <a:xfrm>
            <a:off x="838200" y="1825625"/>
            <a:ext cx="10515600" cy="435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just" defTabSz="2438400">
              <a:lnSpc>
                <a:spcPct val="81000"/>
              </a:lnSpc>
              <a:defRPr sz="32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Цель работы</a:t>
            </a:r>
            <a:r>
              <a:rPr u="none"/>
              <a:t> - предоставление удобной среды для повышения пользователем уровня самоосознанности.</a:t>
            </a:r>
          </a:p>
          <a:p>
            <a:pPr algn="just" defTabSz="2438400">
              <a:lnSpc>
                <a:spcPct val="81000"/>
              </a:lnSpc>
              <a:defRPr sz="3200" u="sng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2438400">
              <a:lnSpc>
                <a:spcPct val="81000"/>
              </a:lnSpc>
              <a:defRPr sz="32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Основная задача работы</a:t>
            </a:r>
            <a:r>
              <a:rPr u="none"/>
              <a:t> - реализация веб-приложения, предоставляющего пользователю возможности ведения дневников, а также трекера привычек.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Заголовок 1"/>
          <p:cNvSpPr txBox="1"/>
          <p:nvPr>
            <p:ph type="title"/>
          </p:nvPr>
        </p:nvSpPr>
        <p:spPr>
          <a:xfrm>
            <a:off x="838200" y="84698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Обзор аналогов</a:t>
            </a:r>
          </a:p>
        </p:txBody>
      </p:sp>
      <p:sp>
        <p:nvSpPr>
          <p:cNvPr id="122" name="Номер слайда 3"/>
          <p:cNvSpPr txBox="1"/>
          <p:nvPr>
            <p:ph type="sldNum" sz="quarter" idx="4294967295"/>
          </p:nvPr>
        </p:nvSpPr>
        <p:spPr>
          <a:xfrm>
            <a:off x="11023589" y="6277292"/>
            <a:ext cx="33020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Рисунок 10" descr="Рисунок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35748" y="2626059"/>
            <a:ext cx="1627338" cy="1619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Рисунок 11" descr="Рисунок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0617" y="2626059"/>
            <a:ext cx="1633334" cy="1633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Рисунок 15" descr="Рисунок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5482" y="2626059"/>
            <a:ext cx="1633336" cy="161960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VE"/>
          <p:cNvSpPr txBox="1"/>
          <p:nvPr/>
        </p:nvSpPr>
        <p:spPr>
          <a:xfrm>
            <a:off x="1469734" y="4728057"/>
            <a:ext cx="984827" cy="60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lnSpc>
                <a:spcPct val="250000"/>
              </a:lnSpc>
              <a:spcBef>
                <a:spcPts val="1000"/>
              </a:spcBef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AVE</a:t>
            </a:r>
          </a:p>
        </p:txBody>
      </p:sp>
      <p:sp>
        <p:nvSpPr>
          <p:cNvPr id="128" name="VOS"/>
          <p:cNvSpPr txBox="1"/>
          <p:nvPr/>
        </p:nvSpPr>
        <p:spPr>
          <a:xfrm>
            <a:off x="5647900" y="4728057"/>
            <a:ext cx="1018761" cy="60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lnSpc>
                <a:spcPct val="250000"/>
              </a:lnSpc>
              <a:spcBef>
                <a:spcPts val="1000"/>
              </a:spcBef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VOS</a:t>
            </a:r>
          </a:p>
        </p:txBody>
      </p:sp>
      <p:sp>
        <p:nvSpPr>
          <p:cNvPr id="129" name="Daylio"/>
          <p:cNvSpPr txBox="1"/>
          <p:nvPr/>
        </p:nvSpPr>
        <p:spPr>
          <a:xfrm>
            <a:off x="9675097" y="4728057"/>
            <a:ext cx="1348488" cy="60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lnSpc>
                <a:spcPct val="250000"/>
              </a:lnSpc>
              <a:spcBef>
                <a:spcPts val="1000"/>
              </a:spcBef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Daylio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Заголовок 1"/>
          <p:cNvSpPr txBox="1"/>
          <p:nvPr>
            <p:ph type="title"/>
          </p:nvPr>
        </p:nvSpPr>
        <p:spPr>
          <a:xfrm>
            <a:off x="838199" y="84698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Диаграмма прецедентов</a:t>
            </a:r>
          </a:p>
        </p:txBody>
      </p:sp>
      <p:sp>
        <p:nvSpPr>
          <p:cNvPr id="132" name="Номер слайда 4"/>
          <p:cNvSpPr txBox="1"/>
          <p:nvPr>
            <p:ph type="sldNum" sz="quarter" idx="4294967295"/>
          </p:nvPr>
        </p:nvSpPr>
        <p:spPr>
          <a:xfrm>
            <a:off x="11023589" y="6277292"/>
            <a:ext cx="33020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3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Объект 7" descr="Объект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8187" y="1727561"/>
            <a:ext cx="5635770" cy="4954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Заголовок 1"/>
          <p:cNvSpPr txBox="1"/>
          <p:nvPr>
            <p:ph type="title"/>
          </p:nvPr>
        </p:nvSpPr>
        <p:spPr>
          <a:xfrm>
            <a:off x="838199" y="84698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Схема БД</a:t>
            </a:r>
          </a:p>
        </p:txBody>
      </p:sp>
      <p:sp>
        <p:nvSpPr>
          <p:cNvPr id="137" name="Номер слайда 4"/>
          <p:cNvSpPr txBox="1"/>
          <p:nvPr>
            <p:ph type="sldNum" sz="quarter" idx="4294967295"/>
          </p:nvPr>
        </p:nvSpPr>
        <p:spPr>
          <a:xfrm>
            <a:off x="11023589" y="6277292"/>
            <a:ext cx="33020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Объект 8" descr="Объект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1308" y="1659301"/>
            <a:ext cx="7489383" cy="4969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/>
          <p:nvPr>
            <p:ph type="title"/>
          </p:nvPr>
        </p:nvSpPr>
        <p:spPr>
          <a:xfrm>
            <a:off x="838200" y="84698"/>
            <a:ext cx="10515600" cy="1325564"/>
          </a:xfrm>
          <a:prstGeom prst="rect">
            <a:avLst/>
          </a:prstGeom>
        </p:spPr>
        <p:txBody>
          <a:bodyPr/>
          <a:lstStyle>
            <a:lvl1pPr defTabSz="822958">
              <a:defRPr sz="5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Используемые технологии: backend</a:t>
            </a:r>
          </a:p>
        </p:txBody>
      </p:sp>
      <p:sp>
        <p:nvSpPr>
          <p:cNvPr id="142" name="Номер слайда 3"/>
          <p:cNvSpPr txBox="1"/>
          <p:nvPr>
            <p:ph type="sldNum" sz="quarter" idx="4294967295"/>
          </p:nvPr>
        </p:nvSpPr>
        <p:spPr>
          <a:xfrm>
            <a:off x="11023589" y="6277292"/>
            <a:ext cx="330207" cy="523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843" y="2623005"/>
            <a:ext cx="1918749" cy="1918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4907" y="2876369"/>
            <a:ext cx="1791862" cy="1848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Рисунок 7" descr="Рисунок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3725" y="2170646"/>
            <a:ext cx="3259750" cy="3259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Рисунок 11" descr="Рисунок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23238" y="2743337"/>
            <a:ext cx="1678089" cy="1678086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Box 13"/>
          <p:cNvSpPr txBox="1"/>
          <p:nvPr/>
        </p:nvSpPr>
        <p:spPr>
          <a:xfrm>
            <a:off x="6911195" y="4824893"/>
            <a:ext cx="984802" cy="544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Flask</a:t>
            </a:r>
          </a:p>
        </p:txBody>
      </p:sp>
      <p:sp>
        <p:nvSpPr>
          <p:cNvPr id="148" name="TextBox 14"/>
          <p:cNvSpPr txBox="1"/>
          <p:nvPr/>
        </p:nvSpPr>
        <p:spPr>
          <a:xfrm>
            <a:off x="3015290" y="4824893"/>
            <a:ext cx="2091092" cy="544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PostgreSQL</a:t>
            </a:r>
          </a:p>
        </p:txBody>
      </p:sp>
      <p:sp>
        <p:nvSpPr>
          <p:cNvPr id="149" name="TextBox 15"/>
          <p:cNvSpPr txBox="1"/>
          <p:nvPr/>
        </p:nvSpPr>
        <p:spPr>
          <a:xfrm>
            <a:off x="482481" y="4824893"/>
            <a:ext cx="1865468" cy="544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Python 3.9</a:t>
            </a:r>
          </a:p>
        </p:txBody>
      </p:sp>
      <p:sp>
        <p:nvSpPr>
          <p:cNvPr id="150" name="TextBox 19"/>
          <p:cNvSpPr txBox="1"/>
          <p:nvPr/>
        </p:nvSpPr>
        <p:spPr>
          <a:xfrm>
            <a:off x="9700810" y="4824893"/>
            <a:ext cx="1322941" cy="544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Heroku</a:t>
            </a:r>
          </a:p>
        </p:txBody>
      </p:sp>
      <p:pic>
        <p:nvPicPr>
          <p:cNvPr id="151" name="Рисунок 20" descr="Рисунок 2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486" y="365125"/>
            <a:ext cx="764715" cy="764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